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1078" r:id="rId2"/>
  </p:sldIdLst>
  <p:sldSz cx="6858000" cy="9144000" type="screen4x3"/>
  <p:notesSz cx="7102475" cy="102346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2">
          <p15:clr>
            <a:srgbClr val="A4A3A4"/>
          </p15:clr>
        </p15:guide>
        <p15:guide id="2" orient="horz" pos="385">
          <p15:clr>
            <a:srgbClr val="A4A3A4"/>
          </p15:clr>
        </p15:guide>
        <p15:guide id="3" orient="horz" pos="612">
          <p15:clr>
            <a:srgbClr val="A4A3A4"/>
          </p15:clr>
        </p15:guide>
        <p15:guide id="4" orient="horz" pos="3016">
          <p15:clr>
            <a:srgbClr val="A4A3A4"/>
          </p15:clr>
        </p15:guide>
        <p15:guide id="5" orient="horz" pos="2653">
          <p15:clr>
            <a:srgbClr val="A4A3A4"/>
          </p15:clr>
        </p15:guide>
        <p15:guide id="6" orient="horz" pos="930">
          <p15:clr>
            <a:srgbClr val="A4A3A4"/>
          </p15:clr>
        </p15:guide>
        <p15:guide id="7" pos="2160">
          <p15:clr>
            <a:srgbClr val="A4A3A4"/>
          </p15:clr>
        </p15:guide>
        <p15:guide id="8" pos="210">
          <p15:clr>
            <a:srgbClr val="A4A3A4"/>
          </p15:clr>
        </p15:guide>
        <p15:guide id="9" pos="572">
          <p15:clr>
            <a:srgbClr val="A4A3A4"/>
          </p15:clr>
        </p15:guide>
        <p15:guide id="10" pos="4110">
          <p15:clr>
            <a:srgbClr val="A4A3A4"/>
          </p15:clr>
        </p15:guide>
        <p15:guide id="11" pos="3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8611" autoAdjust="0"/>
  </p:normalViewPr>
  <p:slideViewPr>
    <p:cSldViewPr showGuides="1">
      <p:cViewPr>
        <p:scale>
          <a:sx n="75" d="100"/>
          <a:sy n="75" d="100"/>
        </p:scale>
        <p:origin x="2004" y="27"/>
      </p:cViewPr>
      <p:guideLst>
        <p:guide orient="horz" pos="2562"/>
        <p:guide orient="horz" pos="385"/>
        <p:guide orient="horz" pos="612"/>
        <p:guide orient="horz" pos="3016"/>
        <p:guide orient="horz" pos="2653"/>
        <p:guide orient="horz" pos="930"/>
        <p:guide pos="2160"/>
        <p:guide pos="210"/>
        <p:guide pos="572"/>
        <p:guide pos="4110"/>
        <p:guide pos="3612"/>
      </p:guideLst>
    </p:cSldViewPr>
  </p:slideViewPr>
  <p:outlineViewPr>
    <p:cViewPr>
      <p:scale>
        <a:sx n="33" d="100"/>
        <a:sy n="33" d="100"/>
      </p:scale>
      <p:origin x="0" y="54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5"/>
          <p:cNvSpPr/>
          <p:nvPr/>
        </p:nvSpPr>
        <p:spPr bwMode="gray">
          <a:xfrm>
            <a:off x="0" y="2571750"/>
            <a:ext cx="6858000" cy="65722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grpSp>
        <p:nvGrpSpPr>
          <p:cNvPr id="5" name="Group 41"/>
          <p:cNvGrpSpPr>
            <a:grpSpLocks/>
          </p:cNvGrpSpPr>
          <p:nvPr/>
        </p:nvGrpSpPr>
        <p:grpSpPr bwMode="auto">
          <a:xfrm>
            <a:off x="0" y="2414588"/>
            <a:ext cx="6858000" cy="160337"/>
            <a:chOff x="0" y="1810512"/>
            <a:chExt cx="9144000" cy="120460"/>
          </a:xfrm>
        </p:grpSpPr>
        <p:cxnSp>
          <p:nvCxnSpPr>
            <p:cNvPr id="6" name="Straight Connector 31"/>
            <p:cNvCxnSpPr/>
            <p:nvPr userDrawn="1"/>
          </p:nvCxnSpPr>
          <p:spPr bwMode="gray">
            <a:xfrm>
              <a:off x="0" y="1810512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33"/>
            <p:cNvCxnSpPr/>
            <p:nvPr userDrawn="1"/>
          </p:nvCxnSpPr>
          <p:spPr bwMode="gray">
            <a:xfrm>
              <a:off x="0" y="1865375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34"/>
            <p:cNvCxnSpPr/>
            <p:nvPr userDrawn="1"/>
          </p:nvCxnSpPr>
          <p:spPr bwMode="gray">
            <a:xfrm>
              <a:off x="0" y="1929780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46" descr="2.png"/>
          <p:cNvPicPr>
            <a:picLocks noChangeAspect="1"/>
          </p:cNvPicPr>
          <p:nvPr userDrawn="1"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2643182" y="5857876"/>
            <a:ext cx="3717091" cy="328612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Group 20"/>
          <p:cNvGrpSpPr>
            <a:grpSpLocks/>
          </p:cNvGrpSpPr>
          <p:nvPr userDrawn="1"/>
        </p:nvGrpSpPr>
        <p:grpSpPr bwMode="auto">
          <a:xfrm>
            <a:off x="5143500" y="1169988"/>
            <a:ext cx="738188" cy="1639887"/>
            <a:chOff x="6869341" y="609600"/>
            <a:chExt cx="738052" cy="1640146"/>
          </a:xfrm>
        </p:grpSpPr>
        <p:sp>
          <p:nvSpPr>
            <p:cNvPr id="11" name="Rectangle 19"/>
            <p:cNvSpPr/>
            <p:nvPr userDrawn="1"/>
          </p:nvSpPr>
          <p:spPr bwMode="gray">
            <a:xfrm rot="360000">
              <a:off x="7396294" y="747734"/>
              <a:ext cx="211099" cy="1444853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8"/>
            <p:cNvGrpSpPr>
              <a:grpSpLocks/>
            </p:cNvGrpSpPr>
            <p:nvPr userDrawn="1"/>
          </p:nvGrpSpPr>
          <p:grpSpPr bwMode="auto">
            <a:xfrm>
              <a:off x="6869341" y="609600"/>
              <a:ext cx="587267" cy="1640146"/>
              <a:chOff x="6850291" y="609600"/>
              <a:chExt cx="587267" cy="1640146"/>
            </a:xfrm>
          </p:grpSpPr>
          <p:sp>
            <p:nvSpPr>
              <p:cNvPr id="13" name="Rectangle 16"/>
              <p:cNvSpPr/>
              <p:nvPr userDrawn="1"/>
            </p:nvSpPr>
            <p:spPr bwMode="gray">
              <a:xfrm rot="360000">
                <a:off x="6934414" y="609600"/>
                <a:ext cx="503144" cy="57635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7"/>
              <p:cNvSpPr/>
              <p:nvPr userDrawn="1"/>
            </p:nvSpPr>
            <p:spPr bwMode="gray">
              <a:xfrm rot="360000">
                <a:off x="6850291" y="1179602"/>
                <a:ext cx="503145" cy="107014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5" name="Group 26"/>
          <p:cNvGrpSpPr>
            <a:grpSpLocks/>
          </p:cNvGrpSpPr>
          <p:nvPr userDrawn="1"/>
        </p:nvGrpSpPr>
        <p:grpSpPr bwMode="auto">
          <a:xfrm>
            <a:off x="5746750" y="1535113"/>
            <a:ext cx="754063" cy="1636712"/>
            <a:chOff x="7946136" y="1106424"/>
            <a:chExt cx="753801" cy="1637570"/>
          </a:xfrm>
        </p:grpSpPr>
        <p:sp>
          <p:nvSpPr>
            <p:cNvPr id="16" name="Rectangle 22"/>
            <p:cNvSpPr/>
            <p:nvPr userDrawn="1"/>
          </p:nvSpPr>
          <p:spPr bwMode="gray">
            <a:xfrm rot="600000">
              <a:off x="8488872" y="1244608"/>
              <a:ext cx="211065" cy="144538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17" name="Rectangle 24"/>
            <p:cNvSpPr/>
            <p:nvPr userDrawn="1"/>
          </p:nvSpPr>
          <p:spPr bwMode="gray">
            <a:xfrm rot="600000">
              <a:off x="8082614" y="1106424"/>
              <a:ext cx="503063" cy="5765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18" name="Rectangle 25"/>
            <p:cNvSpPr/>
            <p:nvPr userDrawn="1"/>
          </p:nvSpPr>
          <p:spPr bwMode="gray">
            <a:xfrm rot="600000">
              <a:off x="7946136" y="1673458"/>
              <a:ext cx="503063" cy="1070536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Group 277"/>
          <p:cNvGrpSpPr>
            <a:grpSpLocks/>
          </p:cNvGrpSpPr>
          <p:nvPr userDrawn="1"/>
        </p:nvGrpSpPr>
        <p:grpSpPr bwMode="gray">
          <a:xfrm rot="5400000">
            <a:off x="323902" y="2765746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20" name="Freeform 278"/>
            <p:cNvSpPr>
              <a:spLocks/>
            </p:cNvSpPr>
            <p:nvPr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  <p:sp>
          <p:nvSpPr>
            <p:cNvPr id="21" name="AutoShape 279"/>
            <p:cNvSpPr>
              <a:spLocks noChangeArrowheads="1"/>
            </p:cNvSpPr>
            <p:nvPr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569214" y="1048512"/>
            <a:ext cx="4800600" cy="1121664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4364742"/>
            <a:ext cx="5829300" cy="1960033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A9689242-C89C-4744-AFB3-4E02E9A5673F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2FA0E4AE-BCCA-4077-92AC-36D3D7F45D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870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 bwMode="gray">
          <a:xfrm>
            <a:off x="0" y="1427163"/>
            <a:ext cx="6858000" cy="1587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20"/>
          <p:cNvGrpSpPr>
            <a:grpSpLocks/>
          </p:cNvGrpSpPr>
          <p:nvPr userDrawn="1"/>
        </p:nvGrpSpPr>
        <p:grpSpPr bwMode="auto">
          <a:xfrm rot="3600000">
            <a:off x="5875338" y="138112"/>
            <a:ext cx="615950" cy="1368425"/>
            <a:chOff x="6869341" y="609600"/>
            <a:chExt cx="738052" cy="1640146"/>
          </a:xfrm>
        </p:grpSpPr>
        <p:sp>
          <p:nvSpPr>
            <p:cNvPr id="6" name="Rectangle 19"/>
            <p:cNvSpPr/>
            <p:nvPr userDrawn="1"/>
          </p:nvSpPr>
          <p:spPr bwMode="gray">
            <a:xfrm rot="360000">
              <a:off x="7255962" y="891869"/>
              <a:ext cx="211143" cy="1444166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8"/>
            <p:cNvGrpSpPr>
              <a:grpSpLocks/>
            </p:cNvGrpSpPr>
            <p:nvPr userDrawn="1"/>
          </p:nvGrpSpPr>
          <p:grpSpPr bwMode="auto">
            <a:xfrm>
              <a:off x="6749301" y="678878"/>
              <a:ext cx="595250" cy="1629843"/>
              <a:chOff x="6730251" y="678878"/>
              <a:chExt cx="595250" cy="1629843"/>
            </a:xfrm>
          </p:grpSpPr>
          <p:sp>
            <p:nvSpPr>
              <p:cNvPr id="8" name="Rectangle 16"/>
              <p:cNvSpPr/>
              <p:nvPr userDrawn="1"/>
            </p:nvSpPr>
            <p:spPr bwMode="gray">
              <a:xfrm rot="360000">
                <a:off x="6715825" y="712411"/>
                <a:ext cx="519299" cy="58603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17"/>
              <p:cNvSpPr/>
              <p:nvPr userDrawn="1"/>
            </p:nvSpPr>
            <p:spPr bwMode="gray">
              <a:xfrm rot="360000">
                <a:off x="6633241" y="1279538"/>
                <a:ext cx="517397" cy="109977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0" name="Group 277"/>
          <p:cNvGrpSpPr>
            <a:grpSpLocks/>
          </p:cNvGrpSpPr>
          <p:nvPr userDrawn="1"/>
        </p:nvGrpSpPr>
        <p:grpSpPr bwMode="gray">
          <a:xfrm rot="5400000">
            <a:off x="118838" y="452610"/>
            <a:ext cx="865856" cy="817828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1" name="Freeform 278"/>
            <p:cNvSpPr>
              <a:spLocks/>
            </p:cNvSpPr>
            <p:nvPr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  <p:sp>
          <p:nvSpPr>
            <p:cNvPr id="12" name="AutoShape 279"/>
            <p:cNvSpPr>
              <a:spLocks noChangeArrowheads="1"/>
            </p:cNvSpPr>
            <p:nvPr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4" y="2133606"/>
            <a:ext cx="6082393" cy="603461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1142984" y="285720"/>
            <a:ext cx="5386382" cy="1000132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4855294D-7C97-4CEC-AE09-E8FF51E4E257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8CFFA4BA-B285-448F-8C95-F31453EE6F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5184775" y="8885238"/>
            <a:ext cx="1644650" cy="2460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BBB59"/>
              </a:buClr>
              <a:buSzPct val="70000"/>
              <a:buFont typeface="Wingdings 2" pitchFamily="18" charset="2"/>
              <a:buChar char=""/>
              <a:defRPr sz="28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064A2"/>
              </a:buClr>
              <a:buSzPct val="70000"/>
              <a:buFont typeface="Wingdings 2" pitchFamily="18" charset="2"/>
              <a:buChar char=""/>
              <a:defRPr sz="24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4BACC6"/>
              </a:buClr>
              <a:buSzPct val="100000"/>
              <a:buFont typeface="Wingdings 2" pitchFamily="18" charset="2"/>
              <a:buChar char="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ko-KR" altLang="en-US" sz="1000" dirty="0" err="1">
                <a:solidFill>
                  <a:schemeClr val="bg1">
                    <a:lumMod val="6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윤세진농업경제연구소</a:t>
            </a:r>
            <a:endParaRPr kumimoji="0" lang="ko-KR" altLang="en-US" sz="1000" dirty="0">
              <a:solidFill>
                <a:schemeClr val="bg1">
                  <a:lumMod val="6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3782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8"/>
          <p:cNvSpPr/>
          <p:nvPr/>
        </p:nvSpPr>
        <p:spPr bwMode="gray">
          <a:xfrm>
            <a:off x="0" y="6291263"/>
            <a:ext cx="6858000" cy="23034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0" y="6100763"/>
            <a:ext cx="6858000" cy="160337"/>
            <a:chOff x="0" y="1810512"/>
            <a:chExt cx="9144000" cy="120460"/>
          </a:xfrm>
        </p:grpSpPr>
        <p:cxnSp>
          <p:nvCxnSpPr>
            <p:cNvPr id="6" name="Straight Connector 15"/>
            <p:cNvCxnSpPr/>
            <p:nvPr userDrawn="1"/>
          </p:nvCxnSpPr>
          <p:spPr bwMode="gray">
            <a:xfrm>
              <a:off x="0" y="1810512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 userDrawn="1"/>
          </p:nvCxnSpPr>
          <p:spPr bwMode="gray">
            <a:xfrm>
              <a:off x="0" y="1865375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 userDrawn="1"/>
          </p:nvCxnSpPr>
          <p:spPr bwMode="gray">
            <a:xfrm>
              <a:off x="0" y="1929780"/>
              <a:ext cx="9144000" cy="1192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20"/>
          <p:cNvGrpSpPr>
            <a:grpSpLocks/>
          </p:cNvGrpSpPr>
          <p:nvPr userDrawn="1"/>
        </p:nvGrpSpPr>
        <p:grpSpPr bwMode="auto">
          <a:xfrm>
            <a:off x="5143500" y="4992688"/>
            <a:ext cx="738188" cy="1639887"/>
            <a:chOff x="6869341" y="609600"/>
            <a:chExt cx="738052" cy="1640146"/>
          </a:xfrm>
        </p:grpSpPr>
        <p:sp>
          <p:nvSpPr>
            <p:cNvPr id="10" name="Rectangle 19"/>
            <p:cNvSpPr/>
            <p:nvPr userDrawn="1"/>
          </p:nvSpPr>
          <p:spPr bwMode="gray">
            <a:xfrm rot="360000">
              <a:off x="7396294" y="747734"/>
              <a:ext cx="211099" cy="1444853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grpSp>
          <p:nvGrpSpPr>
            <p:cNvPr id="11" name="Group 18"/>
            <p:cNvGrpSpPr>
              <a:grpSpLocks/>
            </p:cNvGrpSpPr>
            <p:nvPr userDrawn="1"/>
          </p:nvGrpSpPr>
          <p:grpSpPr bwMode="auto">
            <a:xfrm>
              <a:off x="6869341" y="609600"/>
              <a:ext cx="587267" cy="1640146"/>
              <a:chOff x="6850291" y="609600"/>
              <a:chExt cx="587267" cy="1640146"/>
            </a:xfrm>
          </p:grpSpPr>
          <p:sp>
            <p:nvSpPr>
              <p:cNvPr id="12" name="Rectangle 16"/>
              <p:cNvSpPr/>
              <p:nvPr userDrawn="1"/>
            </p:nvSpPr>
            <p:spPr bwMode="gray">
              <a:xfrm rot="360000">
                <a:off x="6934414" y="609600"/>
                <a:ext cx="503144" cy="57635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7"/>
              <p:cNvSpPr/>
              <p:nvPr userDrawn="1"/>
            </p:nvSpPr>
            <p:spPr bwMode="gray">
              <a:xfrm rot="360000">
                <a:off x="6850291" y="1179602"/>
                <a:ext cx="503145" cy="107014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4" name="Group 26"/>
          <p:cNvGrpSpPr>
            <a:grpSpLocks/>
          </p:cNvGrpSpPr>
          <p:nvPr userDrawn="1"/>
        </p:nvGrpSpPr>
        <p:grpSpPr bwMode="auto">
          <a:xfrm>
            <a:off x="5746750" y="5214938"/>
            <a:ext cx="754063" cy="1638300"/>
            <a:chOff x="7946136" y="1106424"/>
            <a:chExt cx="753801" cy="1637570"/>
          </a:xfrm>
        </p:grpSpPr>
        <p:sp>
          <p:nvSpPr>
            <p:cNvPr id="15" name="Rectangle 22"/>
            <p:cNvSpPr/>
            <p:nvPr userDrawn="1"/>
          </p:nvSpPr>
          <p:spPr bwMode="gray">
            <a:xfrm rot="600000">
              <a:off x="8488872" y="1246062"/>
              <a:ext cx="211065" cy="1443981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16" name="Rectangle 24"/>
            <p:cNvSpPr/>
            <p:nvPr userDrawn="1"/>
          </p:nvSpPr>
          <p:spPr bwMode="gray">
            <a:xfrm rot="600000">
              <a:off x="8082614" y="1106424"/>
              <a:ext cx="503063" cy="5760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17" name="Rectangle 25"/>
            <p:cNvSpPr/>
            <p:nvPr userDrawn="1"/>
          </p:nvSpPr>
          <p:spPr bwMode="gray">
            <a:xfrm rot="600000">
              <a:off x="7946136" y="1674496"/>
              <a:ext cx="503063" cy="106949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Group 277"/>
          <p:cNvGrpSpPr>
            <a:grpSpLocks/>
          </p:cNvGrpSpPr>
          <p:nvPr userDrawn="1"/>
        </p:nvGrpSpPr>
        <p:grpSpPr bwMode="gray">
          <a:xfrm rot="5400000">
            <a:off x="323902" y="6588519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19" name="Freeform 278"/>
            <p:cNvSpPr>
              <a:spLocks/>
            </p:cNvSpPr>
            <p:nvPr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  <p:sp>
          <p:nvSpPr>
            <p:cNvPr id="20" name="AutoShape 279"/>
            <p:cNvSpPr>
              <a:spLocks noChangeArrowheads="1"/>
            </p:cNvSpPr>
            <p:nvPr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3998976"/>
            <a:ext cx="4718304" cy="1999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712" y="6473955"/>
            <a:ext cx="5239512" cy="181610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19F9D2E9-2E94-4FBD-9943-A2DEFC557C5F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C8A626A2-8A75-46FB-8BE0-20B468C4D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540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3"/>
          <p:cNvCxnSpPr/>
          <p:nvPr/>
        </p:nvCxnSpPr>
        <p:spPr bwMode="gray">
          <a:xfrm>
            <a:off x="0" y="1755775"/>
            <a:ext cx="6858000" cy="30163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26"/>
          <p:cNvGrpSpPr>
            <a:grpSpLocks/>
          </p:cNvGrpSpPr>
          <p:nvPr userDrawn="1"/>
        </p:nvGrpSpPr>
        <p:grpSpPr bwMode="auto">
          <a:xfrm rot="3627085">
            <a:off x="5936456" y="313532"/>
            <a:ext cx="579437" cy="1206500"/>
            <a:chOff x="7946136" y="1106424"/>
            <a:chExt cx="753801" cy="1637570"/>
          </a:xfrm>
        </p:grpSpPr>
        <p:sp>
          <p:nvSpPr>
            <p:cNvPr id="7" name="Rectangle 22"/>
            <p:cNvSpPr/>
            <p:nvPr userDrawn="1"/>
          </p:nvSpPr>
          <p:spPr bwMode="gray">
            <a:xfrm rot="600000">
              <a:off x="8342991" y="1480743"/>
              <a:ext cx="210651" cy="1445803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8" name="Rectangle 24"/>
            <p:cNvSpPr/>
            <p:nvPr userDrawn="1"/>
          </p:nvSpPr>
          <p:spPr bwMode="gray">
            <a:xfrm rot="600000">
              <a:off x="7925741" y="1334869"/>
              <a:ext cx="503911" cy="575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9" name="Rectangle 25"/>
            <p:cNvSpPr/>
            <p:nvPr userDrawn="1"/>
          </p:nvSpPr>
          <p:spPr bwMode="gray">
            <a:xfrm rot="600000">
              <a:off x="7799833" y="1904273"/>
              <a:ext cx="503911" cy="1070884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190" y="2133599"/>
            <a:ext cx="2894076" cy="6035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74136" y="2133599"/>
            <a:ext cx="2894076" cy="6035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524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F62ECEFC-16A0-47A5-A02C-15CAB1A1A122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C1605CA4-7411-4D85-872A-20144FF0C5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742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 bwMode="gray">
          <a:xfrm>
            <a:off x="0" y="0"/>
            <a:ext cx="6858000" cy="1524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0" y="1524000"/>
            <a:ext cx="6858000" cy="160338"/>
            <a:chOff x="0" y="1810512"/>
            <a:chExt cx="9144000" cy="120460"/>
          </a:xfrm>
        </p:grpSpPr>
        <p:cxnSp>
          <p:nvCxnSpPr>
            <p:cNvPr id="9" name="Straight Connector 11"/>
            <p:cNvCxnSpPr/>
            <p:nvPr userDrawn="1"/>
          </p:nvCxnSpPr>
          <p:spPr bwMode="gray">
            <a:xfrm>
              <a:off x="0" y="1810512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 userDrawn="1"/>
          </p:nvCxnSpPr>
          <p:spPr bwMode="gray">
            <a:xfrm>
              <a:off x="0" y="1865375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 userDrawn="1"/>
          </p:nvCxnSpPr>
          <p:spPr bwMode="gray">
            <a:xfrm>
              <a:off x="0" y="1929779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277"/>
          <p:cNvGrpSpPr>
            <a:grpSpLocks/>
          </p:cNvGrpSpPr>
          <p:nvPr userDrawn="1"/>
        </p:nvGrpSpPr>
        <p:grpSpPr bwMode="gray">
          <a:xfrm rot="5400000">
            <a:off x="343012" y="379655"/>
            <a:ext cx="811170" cy="766176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13" name="Freeform 278"/>
            <p:cNvSpPr>
              <a:spLocks/>
            </p:cNvSpPr>
            <p:nvPr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  <p:sp>
          <p:nvSpPr>
            <p:cNvPr id="14" name="AutoShape 279"/>
            <p:cNvSpPr>
              <a:spLocks noChangeArrowheads="1"/>
            </p:cNvSpPr>
            <p:nvPr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black"/>
                </a:solidFill>
                <a:latin typeface="+mn-lt"/>
                <a:ea typeface="굴림" charset="-127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2326" y="2046817"/>
            <a:ext cx="2948940" cy="853016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2326" y="3023616"/>
            <a:ext cx="294894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86734" y="2046817"/>
            <a:ext cx="2948940" cy="853016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86734" y="3023616"/>
            <a:ext cx="294894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802386" y="195072"/>
            <a:ext cx="5198364" cy="132892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D6B8C402-FFDC-44A4-8DA3-B0A601DCB80B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38DC0D83-5F9C-4673-B4D2-AFAEB4685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2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6230B8E0-81B0-4CBE-B8D1-DBE730309EDD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6F542BD7-91FF-4EBA-99E9-7AE7DB6248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726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DD6A98B0-593A-46CC-BD59-BB70BC672FAB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83F7FF29-B5C1-49DA-BCDB-7030D89ECB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5184775" y="8885238"/>
            <a:ext cx="1644650" cy="2460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BBB59"/>
              </a:buClr>
              <a:buSzPct val="70000"/>
              <a:buFont typeface="Wingdings 2" pitchFamily="18" charset="2"/>
              <a:buChar char=""/>
              <a:defRPr sz="28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064A2"/>
              </a:buClr>
              <a:buSzPct val="70000"/>
              <a:buFont typeface="Wingdings 2" pitchFamily="18" charset="2"/>
              <a:buChar char=""/>
              <a:defRPr sz="24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4BACC6"/>
              </a:buClr>
              <a:buSzPct val="100000"/>
              <a:buFont typeface="Wingdings 2" pitchFamily="18" charset="2"/>
              <a:buChar char="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SzPct val="10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Corbel" pitchFamily="34" charset="0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ko-KR" altLang="en-US" sz="1000" dirty="0" err="1">
                <a:solidFill>
                  <a:schemeClr val="bg1">
                    <a:lumMod val="6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윤세진농업경제연구소</a:t>
            </a:r>
            <a:endParaRPr kumimoji="0" lang="ko-KR" altLang="en-US" sz="1000" dirty="0">
              <a:solidFill>
                <a:schemeClr val="bg1">
                  <a:lumMod val="6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3591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6015038" y="328613"/>
            <a:ext cx="801687" cy="654050"/>
            <a:chOff x="8019288" y="246888"/>
            <a:chExt cx="1069848" cy="490035"/>
          </a:xfrm>
        </p:grpSpPr>
        <p:sp>
          <p:nvSpPr>
            <p:cNvPr id="6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11"/>
            <p:cNvSpPr/>
            <p:nvPr userDrawn="1"/>
          </p:nvSpPr>
          <p:spPr bwMode="gray">
            <a:xfrm rot="4680000">
              <a:off x="8750594" y="210454"/>
              <a:ext cx="302109" cy="374976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8" name="Rectangle 12"/>
            <p:cNvSpPr/>
            <p:nvPr userDrawn="1"/>
          </p:nvSpPr>
          <p:spPr bwMode="gray">
            <a:xfrm rot="4680000">
              <a:off x="8219906" y="155695"/>
              <a:ext cx="302109" cy="703346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598" y="475488"/>
            <a:ext cx="6110478" cy="9509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1176" y="1621536"/>
            <a:ext cx="3771900" cy="6766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2602" y="1621536"/>
            <a:ext cx="2256235" cy="67665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E9A5ED13-36AD-4BCB-8C8D-3BEC5AEE90BB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8FDE6A93-81A0-4755-A9B5-188DCC984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348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6015038" y="328613"/>
            <a:ext cx="801687" cy="654050"/>
            <a:chOff x="8019288" y="246888"/>
            <a:chExt cx="1069848" cy="490035"/>
          </a:xfrm>
        </p:grpSpPr>
        <p:sp>
          <p:nvSpPr>
            <p:cNvPr id="6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12"/>
            <p:cNvSpPr/>
            <p:nvPr userDrawn="1"/>
          </p:nvSpPr>
          <p:spPr bwMode="gray">
            <a:xfrm rot="4680000">
              <a:off x="8750594" y="210454"/>
              <a:ext cx="302109" cy="374976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8" name="Rectangle 13"/>
            <p:cNvSpPr/>
            <p:nvPr userDrawn="1"/>
          </p:nvSpPr>
          <p:spPr bwMode="gray">
            <a:xfrm rot="4680000">
              <a:off x="8219906" y="155695"/>
              <a:ext cx="302109" cy="703346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0694" y="1524000"/>
            <a:ext cx="4622292" cy="67056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912114" y="512065"/>
            <a:ext cx="4725162" cy="755651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987552" y="1524000"/>
            <a:ext cx="4581144" cy="5157216"/>
          </a:xfrm>
          <a:solidFill>
            <a:srgbClr val="F8F8F8"/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  <a:endParaRPr lang="en-US"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EC00C507-4B3E-414B-894D-6955911FBF94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7206F5FE-1D04-4569-AFC3-84592451E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5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gray">
          <a:xfrm>
            <a:off x="0" y="0"/>
            <a:ext cx="6858000" cy="18526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0" y="1841500"/>
            <a:ext cx="6858000" cy="160338"/>
            <a:chOff x="0" y="1810512"/>
            <a:chExt cx="9144000" cy="120460"/>
          </a:xfrm>
        </p:grpSpPr>
        <p:cxnSp>
          <p:nvCxnSpPr>
            <p:cNvPr id="6" name="Straight Connector 8"/>
            <p:cNvCxnSpPr/>
            <p:nvPr userDrawn="1"/>
          </p:nvCxnSpPr>
          <p:spPr bwMode="gray">
            <a:xfrm>
              <a:off x="0" y="1810512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 userDrawn="1"/>
          </p:nvCxnSpPr>
          <p:spPr bwMode="gray">
            <a:xfrm>
              <a:off x="0" y="1865375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 userDrawn="1"/>
          </p:nvCxnSpPr>
          <p:spPr bwMode="gray">
            <a:xfrm>
              <a:off x="0" y="1929779"/>
              <a:ext cx="9144000" cy="1193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342900" y="2292096"/>
            <a:ext cx="6172200" cy="603504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524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877F17E9-B2C1-46BD-8D90-C023EA5A8DAD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9779B903-D00C-45F6-8BB6-08D3481C50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32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6015038" y="328613"/>
            <a:ext cx="801687" cy="654050"/>
            <a:chOff x="8019288" y="246888"/>
            <a:chExt cx="1069848" cy="490035"/>
          </a:xfrm>
        </p:grpSpPr>
        <p:sp>
          <p:nvSpPr>
            <p:cNvPr id="5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10"/>
            <p:cNvSpPr/>
            <p:nvPr userDrawn="1"/>
          </p:nvSpPr>
          <p:spPr bwMode="gray">
            <a:xfrm rot="4680000">
              <a:off x="8750594" y="210454"/>
              <a:ext cx="302109" cy="374976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11"/>
            <p:cNvSpPr/>
            <p:nvPr userDrawn="1"/>
          </p:nvSpPr>
          <p:spPr bwMode="gray">
            <a:xfrm rot="4680000">
              <a:off x="8219906" y="155695"/>
              <a:ext cx="302109" cy="703346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5253228" y="573024"/>
            <a:ext cx="1124712" cy="776630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342900" y="573024"/>
            <a:ext cx="4800600" cy="776630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901622EE-2296-460D-9A69-3B2CB2080AF0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>
            <a:lvl1pPr latinLnBrk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 latinLnBrk="1">
              <a:defRPr/>
            </a:lvl1pPr>
          </a:lstStyle>
          <a:p>
            <a:pPr>
              <a:defRPr/>
            </a:pPr>
            <a:fld id="{132EC198-EE20-4C78-8EF1-19EE8869C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962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black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altLang="ko-K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631238"/>
            <a:ext cx="1600200" cy="403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1C370F7-1523-477D-9254-2C0A59B31550}" type="datetimeFigureOut">
              <a:rPr lang="en-US"/>
              <a:pPr>
                <a:defRPr/>
              </a:pPr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631238"/>
            <a:ext cx="2171700" cy="403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56163" y="8631238"/>
            <a:ext cx="1600200" cy="403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9EF1D57-24CB-46E1-87BF-0891646686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13"/>
          <p:cNvCxnSpPr/>
          <p:nvPr/>
        </p:nvCxnSpPr>
        <p:spPr bwMode="gray">
          <a:xfrm>
            <a:off x="0" y="8786813"/>
            <a:ext cx="6858000" cy="30162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90" r:id="rId1"/>
    <p:sldLayoutId id="2147486991" r:id="rId2"/>
    <p:sldLayoutId id="2147486992" r:id="rId3"/>
    <p:sldLayoutId id="2147486993" r:id="rId4"/>
    <p:sldLayoutId id="2147486994" r:id="rId5"/>
    <p:sldLayoutId id="2147486995" r:id="rId6"/>
    <p:sldLayoutId id="2147486996" r:id="rId7"/>
    <p:sldLayoutId id="2147486997" r:id="rId8"/>
    <p:sldLayoutId id="2147486998" r:id="rId9"/>
    <p:sldLayoutId id="2147486999" r:id="rId10"/>
    <p:sldLayoutId id="2147487000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rbel" pitchFamily="34" charset="0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rbel" pitchFamily="34" charset="0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rbel" pitchFamily="34" charset="0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rbel" pitchFamily="34" charset="0"/>
          <a:ea typeface="맑은 고딕" pitchFamily="50" charset="-127"/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9BBB59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rgbClr val="8064A2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rgbClr val="4BACC6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rgbClr val="F7964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양쪽 모서리가 둥근 사각형 5"/>
          <p:cNvSpPr/>
          <p:nvPr/>
        </p:nvSpPr>
        <p:spPr>
          <a:xfrm>
            <a:off x="336550" y="142875"/>
            <a:ext cx="4604618" cy="42862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AI </a:t>
            </a:r>
            <a:r>
              <a:rPr kumimoji="0"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시대의 스마트 농업 경영관리 실무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565120"/>
              </p:ext>
            </p:extLst>
          </p:nvPr>
        </p:nvGraphicFramePr>
        <p:xfrm>
          <a:off x="260648" y="539553"/>
          <a:ext cx="5802088" cy="8252817"/>
        </p:xfrm>
        <a:graphic>
          <a:graphicData uri="http://schemas.openxmlformats.org/drawingml/2006/table">
            <a:tbl>
              <a:tblPr/>
              <a:tblGrid>
                <a:gridCol w="504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8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9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583">
                <a:tc gridSpan="5"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□</a:t>
                      </a:r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</a:t>
                      </a: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강사 </a:t>
                      </a:r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: </a:t>
                      </a:r>
                      <a:r>
                        <a:rPr lang="ko-KR" altLang="en-US" sz="1050" b="1" dirty="0" err="1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공나양</a:t>
                      </a: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  </a:t>
                      </a:r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effectLst/>
                          <a:latin typeface="굴림"/>
                        </a:rPr>
                        <a:t>010-2000-4981  uniski79@gmail.com</a:t>
                      </a: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돋움"/>
                      </a:endParaRPr>
                    </a:p>
                  </a:txBody>
                  <a:tcPr marL="56393" marR="56393" marT="28197" marB="2819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1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주제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주요내용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시간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비고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788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농업 환경 변화와 경영 트렌드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농업경영 환경 변화 요인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농업인의 재무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회계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세무 기본 이해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최근 농지법 및 세법 변화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788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FTA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시대의 농업 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ESG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실천 전략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FTA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와 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ESG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의 상호작용 및 농업 경영 전략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ESG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및 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FTA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관련 정부 지원 정책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농촌융복합산업에서의 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ESG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실천 방안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165673"/>
                  </a:ext>
                </a:extLst>
              </a:tr>
              <a:tr h="41656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농업 지원 정책 및 사업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주요 농업 지원 정책 및 사업 소개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정책 사업 신청 방법과 절차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AI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활용 사업계획서 작성 실습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56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스마트 농업 경영과 지원 정책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스마트팜과 스마트농업의 차이점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스마트 농업 지원 정책 활용법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농업인 디지털 역량 강화 방안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4839322"/>
                  </a:ext>
                </a:extLst>
              </a:tr>
              <a:tr h="41656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성공적인 농업법인 설립과 경영 실전 가이드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 dirty="0">
                          <a:latin typeface="+mj-ea"/>
                          <a:ea typeface="+mj-ea"/>
                        </a:rPr>
                        <a:t>법인 유형 선택 가이드</a:t>
                      </a:r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dirty="0">
                          <a:latin typeface="+mj-ea"/>
                          <a:ea typeface="+mj-ea"/>
                        </a:rPr>
                        <a:t>영농조합</a:t>
                      </a:r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dirty="0">
                          <a:latin typeface="+mj-ea"/>
                          <a:ea typeface="+mj-ea"/>
                        </a:rPr>
                        <a:t>농업회사 등</a:t>
                      </a:r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)</a:t>
                      </a:r>
                      <a:br>
                        <a:rPr lang="en-US" altLang="ko-KR" sz="1100" dirty="0">
                          <a:latin typeface="+mj-ea"/>
                          <a:ea typeface="+mj-ea"/>
                        </a:rPr>
                      </a:br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 dirty="0">
                          <a:latin typeface="+mj-ea"/>
                          <a:ea typeface="+mj-ea"/>
                        </a:rPr>
                        <a:t>농업법인 설립 및 운영 절차와 최신 제도</a:t>
                      </a:r>
                      <a:br>
                        <a:rPr lang="ko-KR" altLang="en-US" sz="1100" dirty="0">
                          <a:latin typeface="+mj-ea"/>
                          <a:ea typeface="+mj-ea"/>
                        </a:rPr>
                      </a:br>
                      <a:r>
                        <a:rPr lang="en-US" altLang="ko-KR" sz="1100" dirty="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 dirty="0">
                          <a:latin typeface="+mj-ea"/>
                          <a:ea typeface="+mj-ea"/>
                        </a:rPr>
                        <a:t>설립 및 운영 시 자주 묻는 질문과 실전 노하우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565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재무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회계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세무 관리 기초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재무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회계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세무 관리의 차이점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재무 장부 및 세무 기장 실무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장부 작성 및 활용 방법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6626450"/>
                  </a:ext>
                </a:extLst>
              </a:tr>
              <a:tr h="493078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차산업 창업 및 운영 전략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가공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체험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관광사업 행정 절차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농촌융복합경영의 회계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재무 관리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농촌융복합산업 인증 및 행정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078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농산물 유통 및 온라인 판매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통신판매 등록 및 행정 절차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온라인 판매 채널별 세금 신고 실무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직거래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로컬푸드 판매 세무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5493532"/>
                  </a:ext>
                </a:extLst>
              </a:tr>
              <a:tr h="83313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농산물 가공 및 법인 운영 실무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사업자등록증 종류 및 선택 가이드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농업 법인 설립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운영 절차와 재무제표 활용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세무회계 실무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면세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과세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증빙 등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3313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>
                          <a:effectLst/>
                          <a:latin typeface="+mj-ea"/>
                          <a:ea typeface="+mj-ea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>
                          <a:latin typeface="+mj-ea"/>
                          <a:ea typeface="+mj-ea"/>
                        </a:rPr>
                        <a:t>디지털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·AI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활용 농업 경영 실습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스마트폰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/PC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회계장부 및 영농일지 실습</a:t>
                      </a:r>
                      <a:br>
                        <a:rPr lang="ko-KR" altLang="en-US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AI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툴 활용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글쓰기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디자인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, PPT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등</a:t>
                      </a:r>
                      <a:r>
                        <a:rPr lang="en-US" altLang="ko-KR" sz="1100">
                          <a:latin typeface="+mj-ea"/>
                          <a:ea typeface="+mj-ea"/>
                        </a:rPr>
                        <a:t>)</a:t>
                      </a:r>
                      <a:br>
                        <a:rPr lang="en-US" altLang="ko-KR" sz="1100">
                          <a:latin typeface="+mj-ea"/>
                          <a:ea typeface="+mj-ea"/>
                        </a:rPr>
                      </a:br>
                      <a:r>
                        <a:rPr lang="en-US" altLang="ko-KR" sz="1100"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 sz="1100">
                          <a:latin typeface="+mj-ea"/>
                          <a:ea typeface="+mj-ea"/>
                        </a:rPr>
                        <a:t>사업계획서 작성 및 경영 실전 팁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>
                        <a:latin typeface="+mj-ea"/>
                        <a:ea typeface="+mj-ea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386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7620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6393" marR="56393" marT="28197" marB="2819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6289556"/>
      </p:ext>
    </p:extLst>
  </p:cSld>
  <p:clrMapOvr>
    <a:masterClrMapping/>
  </p:clrMapOvr>
</p:sld>
</file>

<file path=ppt/theme/theme1.xml><?xml version="1.0" encoding="utf-8"?>
<a:theme xmlns:a="http://schemas.openxmlformats.org/drawingml/2006/main" name="6_메모 테마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buFont typeface="맑은 고딕" pitchFamily="50" charset="-127"/>
          <a:buChar char="–"/>
          <a:defRPr sz="1000" dirty="0" smtClean="0">
            <a:latin typeface="+mn-ea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5461</TotalTime>
  <Words>334</Words>
  <Application>Microsoft Office PowerPoint</Application>
  <PresentationFormat>화면 슬라이드 쇼(4:3)</PresentationFormat>
  <Paragraphs>37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HY헤드라인M</vt:lpstr>
      <vt:lpstr>굴림</vt:lpstr>
      <vt:lpstr>돋움</vt:lpstr>
      <vt:lpstr>Arial</vt:lpstr>
      <vt:lpstr>Corbel</vt:lpstr>
      <vt:lpstr>Wingdings</vt:lpstr>
      <vt:lpstr>Wingdings 2</vt:lpstr>
      <vt:lpstr>6_메모 테마</vt:lpstr>
      <vt:lpstr>PowerPoint 프레젠테이션</vt:lpstr>
    </vt:vector>
  </TitlesOfParts>
  <Company>윤세진농업경제연구소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공나양</dc:creator>
  <cp:lastModifiedBy>나양 공</cp:lastModifiedBy>
  <cp:revision>482</cp:revision>
  <cp:lastPrinted>2019-03-13T15:35:40Z</cp:lastPrinted>
  <dcterms:created xsi:type="dcterms:W3CDTF">2010-02-22T01:12:40Z</dcterms:created>
  <dcterms:modified xsi:type="dcterms:W3CDTF">2025-05-09T16:04:23Z</dcterms:modified>
</cp:coreProperties>
</file>